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5" r:id="rId4"/>
    <p:sldId id="297" r:id="rId5"/>
    <p:sldId id="299" r:id="rId6"/>
    <p:sldId id="305" r:id="rId7"/>
    <p:sldId id="307" r:id="rId8"/>
    <p:sldId id="309" r:id="rId9"/>
    <p:sldId id="31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E1FD-6242-4A5A-9F12-195F3D9D2AC7}" type="datetimeFigureOut">
              <a:rPr lang="en-CA" smtClean="0"/>
              <a:pPr/>
              <a:t>29/04/2011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257B7-D37F-4D14-A7F5-DAF9B4831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10" Type="http://schemas.openxmlformats.org/officeDocument/2006/relationships/image" Target="../media/image3.gif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 cstate="print"/>
          <a:srcRect l="25734" t="38627" r="33943" b="46470"/>
          <a:stretch/>
        </p:blipFill>
        <p:spPr bwMode="auto">
          <a:xfrm>
            <a:off x="2971800" y="1712284"/>
            <a:ext cx="5943600" cy="1488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749" y="1084166"/>
            <a:ext cx="5219700" cy="628118"/>
          </a:xfrm>
        </p:spPr>
        <p:txBody>
          <a:bodyPr anchor="t">
            <a:normAutofit/>
          </a:bodyPr>
          <a:lstStyle/>
          <a:p>
            <a:pPr algn="l"/>
            <a:r>
              <a:rPr lang="en-CA" sz="2800" dirty="0" smtClean="0">
                <a:solidFill>
                  <a:schemeClr val="bg1"/>
                </a:solidFill>
                <a:latin typeface="Lucida Sans" pitchFamily="34" charset="0"/>
              </a:rPr>
              <a:t>Paul ‘Captain’ Cronkwright</a:t>
            </a:r>
            <a:endParaRPr lang="en-CA" sz="2800" dirty="0">
              <a:solidFill>
                <a:schemeClr val="bg1"/>
              </a:solidFill>
              <a:latin typeface="Lucida Sans" pitchFamily="34" charset="0"/>
            </a:endParaRPr>
          </a:p>
        </p:txBody>
      </p:sp>
      <p:pic>
        <p:nvPicPr>
          <p:cNvPr id="4" name="Picture 3" descr="mohawkCollegeLogoPrintHorizontalCol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6248400"/>
            <a:ext cx="2286000" cy="3950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5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Cartoon Crunc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0"/>
            <a:ext cx="9525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52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Lucida Sans" pitchFamily="34" charset="0"/>
              </a:rPr>
              <a:t>CRUNCHBOOK 2011</a:t>
            </a:r>
            <a:endParaRPr lang="en-CA" sz="3600" b="1" dirty="0">
              <a:latin typeface="Lucida Sans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 cstate="print"/>
          <a:srcRect l="30673" t="28235" r="30956" b="11764"/>
          <a:stretch/>
        </p:blipFill>
        <p:spPr bwMode="auto">
          <a:xfrm>
            <a:off x="382772" y="1326943"/>
            <a:ext cx="2279015" cy="2087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 cstate="print"/>
          <a:srcRect l="10454" t="50785" r="75645" b="33137"/>
          <a:stretch/>
        </p:blipFill>
        <p:spPr bwMode="auto">
          <a:xfrm>
            <a:off x="280877" y="3447743"/>
            <a:ext cx="2436628" cy="1989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7" cstate="print"/>
          <a:srcRect l="25159" t="58039" r="55081" b="32941"/>
          <a:stretch/>
        </p:blipFill>
        <p:spPr bwMode="auto">
          <a:xfrm>
            <a:off x="2818514" y="3200400"/>
            <a:ext cx="3277486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8" cstate="print"/>
          <a:srcRect l="30673" t="28235" r="30956" b="11764"/>
          <a:stretch/>
        </p:blipFill>
        <p:spPr bwMode="auto">
          <a:xfrm>
            <a:off x="2971800" y="3216138"/>
            <a:ext cx="745808" cy="658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9" cstate="print"/>
          <a:srcRect l="31157" t="46274" r="45431" b="37059"/>
          <a:stretch/>
        </p:blipFill>
        <p:spPr bwMode="auto">
          <a:xfrm>
            <a:off x="3799366" y="4126874"/>
            <a:ext cx="3973033" cy="1638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9" cstate="print"/>
          <a:srcRect l="30329" t="78235" r="51175" b="17843"/>
          <a:stretch/>
        </p:blipFill>
        <p:spPr bwMode="auto">
          <a:xfrm>
            <a:off x="3717608" y="5724932"/>
            <a:ext cx="2781300" cy="364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8" cstate="print"/>
          <a:srcRect l="30673" t="28235" r="30956" b="11764"/>
          <a:stretch/>
        </p:blipFill>
        <p:spPr bwMode="auto">
          <a:xfrm>
            <a:off x="2971800" y="4126874"/>
            <a:ext cx="745808" cy="658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0" y="3505200"/>
            <a:ext cx="5029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2011 High School Prize Winners Gallery.  I busted them all… LOL!!!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81566" t="26667" r="12690" b="19804"/>
          <a:stretch/>
        </p:blipFill>
        <p:spPr bwMode="auto">
          <a:xfrm>
            <a:off x="8077200" y="0"/>
            <a:ext cx="888516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 cstate="print"/>
          <a:srcRect l="12751" t="26667" r="81160" b="19804"/>
          <a:stretch/>
        </p:blipFill>
        <p:spPr bwMode="auto">
          <a:xfrm>
            <a:off x="230372" y="533400"/>
            <a:ext cx="942657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12981" t="67843" r="74956" b="29804"/>
          <a:stretch/>
        </p:blipFill>
        <p:spPr bwMode="auto">
          <a:xfrm>
            <a:off x="76022" y="6248400"/>
            <a:ext cx="2819577" cy="42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0" name="Picture 2" descr="D:\Wood shop Photos\DSCF31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0744" y="609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95600" y="6019800"/>
            <a:ext cx="5715000" cy="838200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en-CA" sz="1800" dirty="0" smtClean="0">
                <a:latin typeface="Lucida Sans" pitchFamily="34" charset="0"/>
              </a:rPr>
              <a:t>1</a:t>
            </a:r>
            <a:r>
              <a:rPr lang="en-CA" sz="1800" baseline="30000" dirty="0" smtClean="0">
                <a:latin typeface="Lucida Sans" pitchFamily="34" charset="0"/>
              </a:rPr>
              <a:t>st</a:t>
            </a:r>
            <a:r>
              <a:rPr lang="en-CA" sz="1800" dirty="0" smtClean="0">
                <a:latin typeface="Lucida Sans" pitchFamily="34" charset="0"/>
              </a:rPr>
              <a:t> Place </a:t>
            </a:r>
            <a:r>
              <a:rPr lang="en-CA" sz="1800" dirty="0" smtClean="0">
                <a:latin typeface="Lucida Sans" pitchFamily="34" charset="0"/>
              </a:rPr>
              <a:t>Overall, Best Performin</a:t>
            </a:r>
            <a:r>
              <a:rPr lang="en-CA" sz="1800" dirty="0" smtClean="0">
                <a:latin typeface="Lucida Sans" pitchFamily="34" charset="0"/>
              </a:rPr>
              <a:t>g </a:t>
            </a:r>
            <a:r>
              <a:rPr lang="en-CA" sz="1800" dirty="0" err="1" smtClean="0">
                <a:latin typeface="Lucida Sans" pitchFamily="34" charset="0"/>
              </a:rPr>
              <a:t>Jr</a:t>
            </a:r>
            <a:r>
              <a:rPr lang="en-CA" sz="1800" dirty="0" smtClean="0">
                <a:latin typeface="Lucida Sans" pitchFamily="34" charset="0"/>
              </a:rPr>
              <a:t> and Best Workmanship </a:t>
            </a:r>
            <a:r>
              <a:rPr lang="en-CA" sz="1800" dirty="0" err="1" smtClean="0">
                <a:latin typeface="Lucida Sans" pitchFamily="34" charset="0"/>
              </a:rPr>
              <a:t>Jr</a:t>
            </a:r>
            <a:r>
              <a:rPr lang="en-CA" sz="1800" dirty="0" smtClean="0">
                <a:latin typeface="Lucida Sans" pitchFamily="34" charset="0"/>
              </a:rPr>
              <a:t>: Julie W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Bridge Weight = </a:t>
            </a:r>
            <a:r>
              <a:rPr lang="en-US" sz="1800" dirty="0" smtClean="0">
                <a:latin typeface="Lucida Sans" pitchFamily="34" charset="0"/>
              </a:rPr>
              <a:t>122.7</a:t>
            </a:r>
            <a:r>
              <a:rPr lang="en-US" sz="1800" dirty="0" smtClean="0">
                <a:latin typeface="Lucida Sans" pitchFamily="34" charset="0"/>
              </a:rPr>
              <a:t>g</a:t>
            </a:r>
            <a:r>
              <a:rPr lang="en-US" sz="1800" dirty="0" smtClean="0">
                <a:latin typeface="Lucida Sans" pitchFamily="34" charset="0"/>
              </a:rPr>
              <a:t/>
            </a:r>
            <a:br>
              <a:rPr lang="en-US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Performance Rating = </a:t>
            </a:r>
            <a:r>
              <a:rPr lang="en-US" sz="1800" dirty="0" smtClean="0">
                <a:latin typeface="Lucida Sans" pitchFamily="34" charset="0"/>
              </a:rPr>
              <a:t>2946.4 </a:t>
            </a:r>
            <a:r>
              <a:rPr lang="en-US" sz="1800" dirty="0" smtClean="0">
                <a:latin typeface="Lucida Sans" pitchFamily="34" charset="0"/>
              </a:rPr>
              <a:t>times own weight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endParaRPr lang="en-CA" sz="1800" dirty="0"/>
          </a:p>
        </p:txBody>
      </p:sp>
    </p:spTree>
    <p:extLst>
      <p:ext uri="{BB962C8B-B14F-4D97-AF65-F5344CB8AC3E}">
        <p14:creationId xmlns="" xmlns:p14="http://schemas.microsoft.com/office/powerpoint/2010/main" val="1509885017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81566" t="26667" r="12690" b="19804"/>
          <a:stretch/>
        </p:blipFill>
        <p:spPr bwMode="auto">
          <a:xfrm>
            <a:off x="8077200" y="0"/>
            <a:ext cx="888516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 cstate="print"/>
          <a:srcRect l="12751" t="26667" r="81160" b="19804"/>
          <a:stretch/>
        </p:blipFill>
        <p:spPr bwMode="auto">
          <a:xfrm>
            <a:off x="230372" y="533400"/>
            <a:ext cx="942657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12981" t="67843" r="74956" b="29804"/>
          <a:stretch/>
        </p:blipFill>
        <p:spPr bwMode="auto">
          <a:xfrm>
            <a:off x="76022" y="6248400"/>
            <a:ext cx="2819577" cy="42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0" name="Picture 2" descr="D:\Wood shop Photos\DSCF31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0744" y="609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95600" y="6019800"/>
            <a:ext cx="5715000" cy="838200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en-CA" sz="1800" dirty="0" smtClean="0">
                <a:latin typeface="Lucida Sans" pitchFamily="34" charset="0"/>
              </a:rPr>
              <a:t>2</a:t>
            </a:r>
            <a:r>
              <a:rPr lang="en-CA" sz="1800" baseline="30000" dirty="0" smtClean="0">
                <a:latin typeface="Lucida Sans" pitchFamily="34" charset="0"/>
              </a:rPr>
              <a:t>nd</a:t>
            </a:r>
            <a:r>
              <a:rPr lang="en-CA" sz="1800" dirty="0" smtClean="0">
                <a:latin typeface="Lucida Sans" pitchFamily="34" charset="0"/>
              </a:rPr>
              <a:t> </a:t>
            </a:r>
            <a:r>
              <a:rPr lang="en-CA" sz="1800" dirty="0" smtClean="0">
                <a:latin typeface="Lucida Sans" pitchFamily="34" charset="0"/>
              </a:rPr>
              <a:t>Place Overall: Alyssa B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Bridge Weight = </a:t>
            </a:r>
            <a:r>
              <a:rPr lang="en-US" sz="1800" dirty="0" smtClean="0">
                <a:latin typeface="Lucida Sans" pitchFamily="34" charset="0"/>
              </a:rPr>
              <a:t>130.6</a:t>
            </a:r>
            <a:r>
              <a:rPr lang="en-US" sz="1800" dirty="0" smtClean="0">
                <a:latin typeface="Lucida Sans" pitchFamily="34" charset="0"/>
              </a:rPr>
              <a:t>g</a:t>
            </a:r>
            <a:r>
              <a:rPr lang="en-US" sz="1800" dirty="0" smtClean="0">
                <a:latin typeface="Lucida Sans" pitchFamily="34" charset="0"/>
              </a:rPr>
              <a:t/>
            </a:r>
            <a:br>
              <a:rPr lang="en-US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Performance Rating = </a:t>
            </a:r>
            <a:r>
              <a:rPr lang="en-US" sz="1800" dirty="0" smtClean="0">
                <a:latin typeface="Lucida Sans" pitchFamily="34" charset="0"/>
              </a:rPr>
              <a:t>2496.0</a:t>
            </a:r>
            <a:r>
              <a:rPr lang="en-US" sz="1800" dirty="0" smtClean="0">
                <a:latin typeface="Lucida Sans" pitchFamily="34" charset="0"/>
              </a:rPr>
              <a:t> </a:t>
            </a:r>
            <a:r>
              <a:rPr lang="en-US" sz="1800" dirty="0" smtClean="0">
                <a:latin typeface="Lucida Sans" pitchFamily="34" charset="0"/>
              </a:rPr>
              <a:t>times own weight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endParaRPr lang="en-CA" sz="1800" dirty="0"/>
          </a:p>
        </p:txBody>
      </p:sp>
    </p:spTree>
    <p:extLst>
      <p:ext uri="{BB962C8B-B14F-4D97-AF65-F5344CB8AC3E}">
        <p14:creationId xmlns="" xmlns:p14="http://schemas.microsoft.com/office/powerpoint/2010/main" val="1509885017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81566" t="26667" r="12690" b="19804"/>
          <a:stretch/>
        </p:blipFill>
        <p:spPr bwMode="auto">
          <a:xfrm>
            <a:off x="8077200" y="0"/>
            <a:ext cx="888516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 cstate="print"/>
          <a:srcRect l="12751" t="26667" r="81160" b="19804"/>
          <a:stretch/>
        </p:blipFill>
        <p:spPr bwMode="auto">
          <a:xfrm>
            <a:off x="230372" y="533400"/>
            <a:ext cx="942657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12981" t="67843" r="74956" b="29804"/>
          <a:stretch/>
        </p:blipFill>
        <p:spPr bwMode="auto">
          <a:xfrm>
            <a:off x="76022" y="6248400"/>
            <a:ext cx="2819577" cy="42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0" name="Picture 2" descr="D:\Wood shop Photos\DSCF31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0744" y="609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95600" y="6019800"/>
            <a:ext cx="5715000" cy="838200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en-CA" sz="1800" dirty="0" smtClean="0">
                <a:latin typeface="Lucida Sans" pitchFamily="34" charset="0"/>
              </a:rPr>
              <a:t>3</a:t>
            </a:r>
            <a:r>
              <a:rPr lang="en-CA" sz="1800" baseline="30000" dirty="0" smtClean="0">
                <a:latin typeface="Lucida Sans" pitchFamily="34" charset="0"/>
              </a:rPr>
              <a:t>rd</a:t>
            </a:r>
            <a:r>
              <a:rPr lang="en-CA" sz="1800" dirty="0" smtClean="0">
                <a:latin typeface="Lucida Sans" pitchFamily="34" charset="0"/>
              </a:rPr>
              <a:t> </a:t>
            </a:r>
            <a:r>
              <a:rPr lang="en-CA" sz="1800" dirty="0" smtClean="0">
                <a:latin typeface="Lucida Sans" pitchFamily="34" charset="0"/>
              </a:rPr>
              <a:t>Place Overall and Best Aesthetics </a:t>
            </a:r>
            <a:r>
              <a:rPr lang="en-CA" sz="1800" dirty="0" err="1" smtClean="0">
                <a:latin typeface="Lucida Sans" pitchFamily="34" charset="0"/>
              </a:rPr>
              <a:t>Sr</a:t>
            </a:r>
            <a:r>
              <a:rPr lang="en-CA" sz="1800" dirty="0" smtClean="0">
                <a:latin typeface="Lucida Sans" pitchFamily="34" charset="0"/>
              </a:rPr>
              <a:t>: Andrew S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Bridge Weight = </a:t>
            </a:r>
            <a:r>
              <a:rPr lang="en-US" sz="1800" dirty="0" smtClean="0">
                <a:latin typeface="Lucida Sans" pitchFamily="34" charset="0"/>
              </a:rPr>
              <a:t>242.7g</a:t>
            </a:r>
            <a:r>
              <a:rPr lang="en-US" sz="1800" dirty="0" smtClean="0">
                <a:latin typeface="Lucida Sans" pitchFamily="34" charset="0"/>
              </a:rPr>
              <a:t/>
            </a:r>
            <a:br>
              <a:rPr lang="en-US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Performance Rating = </a:t>
            </a:r>
            <a:r>
              <a:rPr lang="en-US" sz="1800" dirty="0" smtClean="0">
                <a:latin typeface="Lucida Sans" pitchFamily="34" charset="0"/>
              </a:rPr>
              <a:t>2170.1 </a:t>
            </a:r>
            <a:r>
              <a:rPr lang="en-US" sz="1800" dirty="0" smtClean="0">
                <a:latin typeface="Lucida Sans" pitchFamily="34" charset="0"/>
              </a:rPr>
              <a:t>times own weight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endParaRPr lang="en-CA" sz="1800" dirty="0"/>
          </a:p>
        </p:txBody>
      </p:sp>
    </p:spTree>
    <p:extLst>
      <p:ext uri="{BB962C8B-B14F-4D97-AF65-F5344CB8AC3E}">
        <p14:creationId xmlns="" xmlns:p14="http://schemas.microsoft.com/office/powerpoint/2010/main" val="1509885017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81566" t="26667" r="12690" b="19804"/>
          <a:stretch/>
        </p:blipFill>
        <p:spPr bwMode="auto">
          <a:xfrm>
            <a:off x="8077200" y="0"/>
            <a:ext cx="888516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 cstate="print"/>
          <a:srcRect l="12751" t="26667" r="81160" b="19804"/>
          <a:stretch/>
        </p:blipFill>
        <p:spPr bwMode="auto">
          <a:xfrm>
            <a:off x="230372" y="533400"/>
            <a:ext cx="942657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12981" t="67843" r="74956" b="29804"/>
          <a:stretch/>
        </p:blipFill>
        <p:spPr bwMode="auto">
          <a:xfrm>
            <a:off x="76022" y="6248400"/>
            <a:ext cx="2819577" cy="42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0" name="Picture 2" descr="D:\Wood shop Photos\DSCF31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0744" y="609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95600" y="6019800"/>
            <a:ext cx="5715000" cy="838200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en-CA" sz="1800" dirty="0" smtClean="0">
                <a:latin typeface="Lucida Sans" pitchFamily="34" charset="0"/>
              </a:rPr>
              <a:t>4</a:t>
            </a:r>
            <a:r>
              <a:rPr lang="en-CA" sz="1800" baseline="30000" dirty="0" smtClean="0">
                <a:latin typeface="Lucida Sans" pitchFamily="34" charset="0"/>
              </a:rPr>
              <a:t>th</a:t>
            </a:r>
            <a:r>
              <a:rPr lang="en-CA" sz="1800" dirty="0" smtClean="0">
                <a:latin typeface="Lucida Sans" pitchFamily="34" charset="0"/>
              </a:rPr>
              <a:t> </a:t>
            </a:r>
            <a:r>
              <a:rPr lang="en-CA" sz="1800" dirty="0" smtClean="0">
                <a:latin typeface="Lucida Sans" pitchFamily="34" charset="0"/>
              </a:rPr>
              <a:t>Place Overall: Jacob M, Sunny S and Michael C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Bridge Weight = </a:t>
            </a:r>
            <a:r>
              <a:rPr lang="en-US" sz="1800" dirty="0" smtClean="0">
                <a:latin typeface="Lucida Sans" pitchFamily="34" charset="0"/>
              </a:rPr>
              <a:t>173.3</a:t>
            </a:r>
            <a:r>
              <a:rPr lang="en-US" sz="1800" dirty="0" smtClean="0">
                <a:latin typeface="Lucida Sans" pitchFamily="34" charset="0"/>
              </a:rPr>
              <a:t>g</a:t>
            </a:r>
            <a:r>
              <a:rPr lang="en-US" sz="1800" dirty="0" smtClean="0">
                <a:latin typeface="Lucida Sans" pitchFamily="34" charset="0"/>
              </a:rPr>
              <a:t/>
            </a:r>
            <a:br>
              <a:rPr lang="en-US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Performance Rating = </a:t>
            </a:r>
            <a:r>
              <a:rPr lang="en-US" sz="1800" dirty="0" smtClean="0">
                <a:latin typeface="Lucida Sans" pitchFamily="34" charset="0"/>
              </a:rPr>
              <a:t>1852.4 </a:t>
            </a:r>
            <a:r>
              <a:rPr lang="en-US" sz="1800" dirty="0" smtClean="0">
                <a:latin typeface="Lucida Sans" pitchFamily="34" charset="0"/>
              </a:rPr>
              <a:t>times own weight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endParaRPr lang="en-CA" sz="1800" dirty="0"/>
          </a:p>
        </p:txBody>
      </p:sp>
    </p:spTree>
    <p:extLst>
      <p:ext uri="{BB962C8B-B14F-4D97-AF65-F5344CB8AC3E}">
        <p14:creationId xmlns="" xmlns:p14="http://schemas.microsoft.com/office/powerpoint/2010/main" val="1509885017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81566" t="26667" r="12690" b="19804"/>
          <a:stretch/>
        </p:blipFill>
        <p:spPr bwMode="auto">
          <a:xfrm>
            <a:off x="8077200" y="0"/>
            <a:ext cx="888516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 cstate="print"/>
          <a:srcRect l="12751" t="26667" r="81160" b="19804"/>
          <a:stretch/>
        </p:blipFill>
        <p:spPr bwMode="auto">
          <a:xfrm>
            <a:off x="230372" y="533400"/>
            <a:ext cx="942657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12981" t="67843" r="74956" b="29804"/>
          <a:stretch/>
        </p:blipFill>
        <p:spPr bwMode="auto">
          <a:xfrm>
            <a:off x="76022" y="6248400"/>
            <a:ext cx="2819577" cy="42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0" name="Picture 2" descr="D:\Wood shop Photos\DSCF31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0744" y="609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95600" y="6019800"/>
            <a:ext cx="5715000" cy="838200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en-CA" sz="1800" dirty="0" smtClean="0">
                <a:latin typeface="Lucida Sans" pitchFamily="34" charset="0"/>
              </a:rPr>
              <a:t>Best Performing True </a:t>
            </a:r>
            <a:r>
              <a:rPr lang="en-CA" sz="1800" dirty="0" smtClean="0">
                <a:latin typeface="Lucida Sans" pitchFamily="34" charset="0"/>
              </a:rPr>
              <a:t>Truss and Best </a:t>
            </a:r>
            <a:r>
              <a:rPr lang="en-CA" sz="1800" dirty="0" smtClean="0">
                <a:latin typeface="Lucida Sans" pitchFamily="34" charset="0"/>
              </a:rPr>
              <a:t>Workmanship </a:t>
            </a:r>
            <a:r>
              <a:rPr lang="en-CA" sz="1800" dirty="0" err="1" smtClean="0">
                <a:latin typeface="Lucida Sans" pitchFamily="34" charset="0"/>
              </a:rPr>
              <a:t>Sr</a:t>
            </a:r>
            <a:r>
              <a:rPr lang="en-CA" sz="1800" dirty="0" smtClean="0">
                <a:latin typeface="Lucida Sans" pitchFamily="34" charset="0"/>
              </a:rPr>
              <a:t>: Bradley W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Bridge Weight = </a:t>
            </a:r>
            <a:r>
              <a:rPr lang="en-US" sz="1800" dirty="0" smtClean="0">
                <a:latin typeface="Lucida Sans" pitchFamily="34" charset="0"/>
              </a:rPr>
              <a:t>234.4</a:t>
            </a:r>
            <a:r>
              <a:rPr lang="en-US" sz="1800" dirty="0" smtClean="0">
                <a:latin typeface="Lucida Sans" pitchFamily="34" charset="0"/>
              </a:rPr>
              <a:t>g</a:t>
            </a:r>
            <a:r>
              <a:rPr lang="en-US" sz="1800" dirty="0" smtClean="0">
                <a:latin typeface="Lucida Sans" pitchFamily="34" charset="0"/>
              </a:rPr>
              <a:t/>
            </a:r>
            <a:br>
              <a:rPr lang="en-US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Performance Rating = </a:t>
            </a:r>
            <a:r>
              <a:rPr lang="en-US" sz="1800" dirty="0" smtClean="0">
                <a:latin typeface="Lucida Sans" pitchFamily="34" charset="0"/>
              </a:rPr>
              <a:t>1183.9</a:t>
            </a:r>
            <a:r>
              <a:rPr lang="en-US" sz="1800" dirty="0" smtClean="0">
                <a:latin typeface="Lucida Sans" pitchFamily="34" charset="0"/>
              </a:rPr>
              <a:t> </a:t>
            </a:r>
            <a:r>
              <a:rPr lang="en-US" sz="1800" dirty="0" smtClean="0">
                <a:latin typeface="Lucida Sans" pitchFamily="34" charset="0"/>
              </a:rPr>
              <a:t>times own weight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endParaRPr lang="en-CA" sz="1800" dirty="0"/>
          </a:p>
        </p:txBody>
      </p:sp>
    </p:spTree>
    <p:extLst>
      <p:ext uri="{BB962C8B-B14F-4D97-AF65-F5344CB8AC3E}">
        <p14:creationId xmlns="" xmlns:p14="http://schemas.microsoft.com/office/powerpoint/2010/main" val="1509885017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81566" t="26667" r="12690" b="19804"/>
          <a:stretch/>
        </p:blipFill>
        <p:spPr bwMode="auto">
          <a:xfrm>
            <a:off x="8077200" y="0"/>
            <a:ext cx="888516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 cstate="print"/>
          <a:srcRect l="12751" t="26667" r="81160" b="19804"/>
          <a:stretch/>
        </p:blipFill>
        <p:spPr bwMode="auto">
          <a:xfrm>
            <a:off x="230372" y="533400"/>
            <a:ext cx="942657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12981" t="67843" r="74956" b="29804"/>
          <a:stretch/>
        </p:blipFill>
        <p:spPr bwMode="auto">
          <a:xfrm>
            <a:off x="76022" y="6248400"/>
            <a:ext cx="2819577" cy="42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0" name="Picture 2" descr="D:\Wood shop Photos\DSCF31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0744" y="609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95600" y="6019800"/>
            <a:ext cx="5715000" cy="838200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en-CA" sz="1800" dirty="0" smtClean="0">
                <a:latin typeface="Lucida Sans" pitchFamily="34" charset="0"/>
              </a:rPr>
              <a:t>Best Aesthetics </a:t>
            </a:r>
            <a:r>
              <a:rPr lang="en-CA" sz="1800" dirty="0" err="1" smtClean="0">
                <a:latin typeface="Lucida Sans" pitchFamily="34" charset="0"/>
              </a:rPr>
              <a:t>Jr</a:t>
            </a:r>
            <a:r>
              <a:rPr lang="en-CA" sz="1800" dirty="0" smtClean="0">
                <a:latin typeface="Lucida Sans" pitchFamily="34" charset="0"/>
              </a:rPr>
              <a:t>: Johnny M and Russell C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Bridge Weight = </a:t>
            </a:r>
            <a:r>
              <a:rPr lang="en-US" sz="1800" dirty="0" smtClean="0">
                <a:latin typeface="Lucida Sans" pitchFamily="34" charset="0"/>
              </a:rPr>
              <a:t>227.4g</a:t>
            </a:r>
            <a:r>
              <a:rPr lang="en-US" sz="1800" dirty="0" smtClean="0">
                <a:latin typeface="Lucida Sans" pitchFamily="34" charset="0"/>
              </a:rPr>
              <a:t/>
            </a:r>
            <a:br>
              <a:rPr lang="en-US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Performance Rating = </a:t>
            </a:r>
            <a:r>
              <a:rPr lang="en-US" sz="1800" dirty="0" smtClean="0">
                <a:latin typeface="Lucida Sans" pitchFamily="34" charset="0"/>
              </a:rPr>
              <a:t>191.7</a:t>
            </a:r>
            <a:r>
              <a:rPr lang="en-US" sz="1800" dirty="0" smtClean="0">
                <a:latin typeface="Lucida Sans" pitchFamily="34" charset="0"/>
              </a:rPr>
              <a:t> </a:t>
            </a:r>
            <a:r>
              <a:rPr lang="en-US" sz="1800" dirty="0" smtClean="0">
                <a:latin typeface="Lucida Sans" pitchFamily="34" charset="0"/>
              </a:rPr>
              <a:t>times own weight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endParaRPr lang="en-CA" sz="1800" dirty="0"/>
          </a:p>
        </p:txBody>
      </p:sp>
    </p:spTree>
    <p:extLst>
      <p:ext uri="{BB962C8B-B14F-4D97-AF65-F5344CB8AC3E}">
        <p14:creationId xmlns="" xmlns:p14="http://schemas.microsoft.com/office/powerpoint/2010/main" val="1509885017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81566" t="26667" r="12690" b="19804"/>
          <a:stretch/>
        </p:blipFill>
        <p:spPr bwMode="auto">
          <a:xfrm>
            <a:off x="8077200" y="0"/>
            <a:ext cx="888516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 cstate="print"/>
          <a:srcRect l="12751" t="26667" r="81160" b="19804"/>
          <a:stretch/>
        </p:blipFill>
        <p:spPr bwMode="auto">
          <a:xfrm>
            <a:off x="230372" y="533400"/>
            <a:ext cx="942657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12981" t="67843" r="74956" b="29804"/>
          <a:stretch/>
        </p:blipFill>
        <p:spPr bwMode="auto">
          <a:xfrm>
            <a:off x="76022" y="6248400"/>
            <a:ext cx="2819577" cy="42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0" name="Picture 2" descr="D:\Wood shop Photos\DSCF31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0744" y="609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95600" y="6019800"/>
            <a:ext cx="5715000" cy="838200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en-CA" sz="1800" dirty="0" smtClean="0">
                <a:latin typeface="Lucida Sans" pitchFamily="34" charset="0"/>
              </a:rPr>
              <a:t>Most Unique: Darren R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Bridge Weight </a:t>
            </a:r>
            <a:r>
              <a:rPr lang="en-US" sz="1800" dirty="0" smtClean="0">
                <a:latin typeface="Lucida Sans" pitchFamily="34" charset="0"/>
              </a:rPr>
              <a:t>= 102.9g</a:t>
            </a:r>
            <a:r>
              <a:rPr lang="en-US" sz="1800" dirty="0" smtClean="0">
                <a:latin typeface="Lucida Sans" pitchFamily="34" charset="0"/>
              </a:rPr>
              <a:t/>
            </a:r>
            <a:br>
              <a:rPr lang="en-US" sz="1800" dirty="0" smtClean="0">
                <a:latin typeface="Lucida Sans" pitchFamily="34" charset="0"/>
              </a:rPr>
            </a:br>
            <a:r>
              <a:rPr lang="en-US" sz="1800" dirty="0" smtClean="0">
                <a:latin typeface="Lucida Sans" pitchFamily="34" charset="0"/>
              </a:rPr>
              <a:t>Performance Rating = </a:t>
            </a:r>
            <a:r>
              <a:rPr lang="en-US" sz="1800" dirty="0" smtClean="0">
                <a:latin typeface="Lucida Sans" pitchFamily="34" charset="0"/>
              </a:rPr>
              <a:t>483.1 times </a:t>
            </a:r>
            <a:r>
              <a:rPr lang="en-US" sz="1800" dirty="0" smtClean="0">
                <a:latin typeface="Lucida Sans" pitchFamily="34" charset="0"/>
              </a:rPr>
              <a:t>own weight</a:t>
            </a:r>
            <a:r>
              <a:rPr lang="en-CA" sz="1800" dirty="0" smtClean="0">
                <a:latin typeface="Lucida Sans" pitchFamily="34" charset="0"/>
              </a:rPr>
              <a:t/>
            </a:r>
            <a:br>
              <a:rPr lang="en-CA" sz="1800" dirty="0" smtClean="0">
                <a:latin typeface="Lucida Sans" pitchFamily="34" charset="0"/>
              </a:rPr>
            </a:br>
            <a:endParaRPr lang="en-CA" sz="1800" dirty="0"/>
          </a:p>
        </p:txBody>
      </p:sp>
    </p:spTree>
    <p:extLst>
      <p:ext uri="{BB962C8B-B14F-4D97-AF65-F5344CB8AC3E}">
        <p14:creationId xmlns="" xmlns:p14="http://schemas.microsoft.com/office/powerpoint/2010/main" val="1509885017"/>
      </p:ext>
    </p:extLst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6248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XBlkCn BT" pitchFamily="34" charset="0"/>
              </a:rPr>
              <a:t>A Special Thanks to all of our Sponsors</a:t>
            </a:r>
            <a:endParaRPr lang="en-C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XBlkCn BT" pitchFamily="34" charset="0"/>
            </a:endParaRPr>
          </a:p>
        </p:txBody>
      </p:sp>
      <p:pic>
        <p:nvPicPr>
          <p:cNvPr id="10" name="Picture 9" descr="popsic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057400"/>
            <a:ext cx="952500" cy="590550"/>
          </a:xfrm>
          <a:prstGeom prst="rect">
            <a:avLst/>
          </a:prstGeom>
        </p:spPr>
      </p:pic>
      <p:pic>
        <p:nvPicPr>
          <p:cNvPr id="11" name="Picture 10" descr="hhcaRESI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352800"/>
            <a:ext cx="1428750" cy="647700"/>
          </a:xfrm>
          <a:prstGeom prst="rect">
            <a:avLst/>
          </a:prstGeom>
        </p:spPr>
      </p:pic>
      <p:pic>
        <p:nvPicPr>
          <p:cNvPr id="13" name="Picture 12" descr="msaO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905000"/>
            <a:ext cx="1905000" cy="857250"/>
          </a:xfrm>
          <a:prstGeom prst="rect">
            <a:avLst/>
          </a:prstGeom>
        </p:spPr>
      </p:pic>
      <p:pic>
        <p:nvPicPr>
          <p:cNvPr id="14" name="Picture 13" descr="lepage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133600"/>
            <a:ext cx="1428750" cy="400050"/>
          </a:xfrm>
          <a:prstGeom prst="rect">
            <a:avLst/>
          </a:prstGeom>
        </p:spPr>
      </p:pic>
      <p:pic>
        <p:nvPicPr>
          <p:cNvPr id="15" name="Picture 14" descr="TURKSTRA_lumberRESI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4191000"/>
            <a:ext cx="1905000" cy="558800"/>
          </a:xfrm>
          <a:prstGeom prst="rect">
            <a:avLst/>
          </a:prstGeom>
        </p:spPr>
      </p:pic>
      <p:pic>
        <p:nvPicPr>
          <p:cNvPr id="17" name="Picture 16" descr="amec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4114800"/>
            <a:ext cx="1428750" cy="666750"/>
          </a:xfrm>
          <a:prstGeom prst="rect">
            <a:avLst/>
          </a:prstGeom>
        </p:spPr>
      </p:pic>
      <p:pic>
        <p:nvPicPr>
          <p:cNvPr id="20" name="Picture 19" descr="optimistsRESIZ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2200" y="1676400"/>
            <a:ext cx="1905000" cy="1270000"/>
          </a:xfrm>
          <a:prstGeom prst="rect">
            <a:avLst/>
          </a:prstGeom>
        </p:spPr>
      </p:pic>
      <p:pic>
        <p:nvPicPr>
          <p:cNvPr id="21" name="Picture 20" descr="landtekl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7200" y="4800600"/>
            <a:ext cx="714375" cy="8667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3B5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 descr="Cartoon Crunch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7200" y="0"/>
            <a:ext cx="952500" cy="952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152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Lucida Sans" pitchFamily="34" charset="0"/>
              </a:rPr>
              <a:t>CRUNCHBOOK 2011</a:t>
            </a:r>
            <a:endParaRPr lang="en-CA" sz="3600" b="1" dirty="0">
              <a:latin typeface="Lucida Sans" pitchFamily="34" charset="0"/>
            </a:endParaRPr>
          </a:p>
        </p:txBody>
      </p:sp>
    </p:spTree>
  </p:cSld>
  <p:clrMapOvr>
    <a:masterClrMapping/>
  </p:clrMapOvr>
  <p:transition advTm="7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98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Paul ‘Captain’ Cronkwright</vt:lpstr>
      <vt:lpstr>1st Place Overall, Best Performing Jr and Best Workmanship Jr: Julie W Bridge Weight = 122.7g Performance Rating = 2946.4 times own weight </vt:lpstr>
      <vt:lpstr>2nd Place Overall: Alyssa B Bridge Weight = 130.6g Performance Rating = 2496.0 times own weight </vt:lpstr>
      <vt:lpstr>3rd Place Overall and Best Aesthetics Sr: Andrew S Bridge Weight = 242.7g Performance Rating = 2170.1 times own weight </vt:lpstr>
      <vt:lpstr>4th Place Overall: Jacob M, Sunny S and Michael C Bridge Weight = 173.3g Performance Rating = 1852.4 times own weight </vt:lpstr>
      <vt:lpstr>Best Performing True Truss and Best Workmanship Sr: Bradley W Bridge Weight = 234.4g Performance Rating = 1183.9 times own weight </vt:lpstr>
      <vt:lpstr>Best Aesthetics Jr: Johnny M and Russell C Bridge Weight = 227.4g Performance Rating = 191.7 times own weight </vt:lpstr>
      <vt:lpstr>Most Unique: Darren R Bridge Weight = 102.9g Performance Rating = 483.1 times own weight </vt:lpstr>
      <vt:lpstr>Slide 9</vt:lpstr>
    </vt:vector>
  </TitlesOfParts>
  <Company>Mohawk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usersupport</dc:creator>
  <cp:lastModifiedBy>usersupport</cp:lastModifiedBy>
  <cp:revision>73</cp:revision>
  <dcterms:created xsi:type="dcterms:W3CDTF">2011-02-03T19:39:21Z</dcterms:created>
  <dcterms:modified xsi:type="dcterms:W3CDTF">2011-04-29T19:47:37Z</dcterms:modified>
</cp:coreProperties>
</file>